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5143500" cx="9144000"/>
  <p:notesSz cx="6858000" cy="9144000"/>
  <p:embeddedFontLst>
    <p:embeddedFont>
      <p:font typeface="Proxima Nova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20E61A4-AA6D-4563-B626-5BEF6226080B}">
  <a:tblStyle styleId="{520E61A4-AA6D-4563-B626-5BEF6226080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ProximaNova-regular.fntdata"/><Relationship Id="rId21" Type="http://schemas.openxmlformats.org/officeDocument/2006/relationships/slide" Target="slides/slide14.xml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5" Type="http://schemas.openxmlformats.org/officeDocument/2006/relationships/font" Target="fonts/ProximaNova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ef062ee0b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ef062ee0b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f1f0ef0e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f1f0ef0e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f1f0ef0e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f1f0ef0e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f1f0ef0e0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f1f0ef0e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f062ee0b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f062ee0b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Relationship Id="rId4" Type="http://schemas.openxmlformats.org/officeDocument/2006/relationships/image" Target="../media/image7.jpg"/><Relationship Id="rId5" Type="http://schemas.openxmlformats.org/officeDocument/2006/relationships/image" Target="../media/image15.jpg"/><Relationship Id="rId6" Type="http://schemas.openxmlformats.org/officeDocument/2006/relationships/image" Target="../media/image18.jpg"/><Relationship Id="rId7" Type="http://schemas.openxmlformats.org/officeDocument/2006/relationships/image" Target="../media/image19.jpg"/><Relationship Id="rId8" Type="http://schemas.openxmlformats.org/officeDocument/2006/relationships/image" Target="../media/image1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Relationship Id="rId4" Type="http://schemas.openxmlformats.org/officeDocument/2006/relationships/image" Target="../media/image11.jpg"/><Relationship Id="rId5" Type="http://schemas.openxmlformats.org/officeDocument/2006/relationships/image" Target="../media/image1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M2fchZwpAZf0ynwuOaiqt8xjQeN-s9Fx/view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704700"/>
            <a:ext cx="8123100" cy="130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57150" marR="495406" rtl="0" algn="ctr">
              <a:lnSpc>
                <a:spcPct val="9577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" sz="3300">
                <a:latin typeface="Times New Roman"/>
                <a:ea typeface="Times New Roman"/>
                <a:cs typeface="Times New Roman"/>
                <a:sym typeface="Times New Roman"/>
              </a:rPr>
              <a:t>An augmented reality approach to promote therapy for children with ASD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 sz="68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99400" y="2237475"/>
            <a:ext cx="7945200" cy="12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Summer 2021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499B.18 :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Senior Design Project II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Group #4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Faculty Initials: SAS3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5"/>
          <p:cNvSpPr txBox="1"/>
          <p:nvPr>
            <p:ph idx="1" type="subTitle"/>
          </p:nvPr>
        </p:nvSpPr>
        <p:spPr>
          <a:xfrm>
            <a:off x="554850" y="3758400"/>
            <a:ext cx="8034300" cy="6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Jarin Sayma - 1711234642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 M Niaz Mahmud - 1713079042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108" name="Google Shape;108;p25"/>
          <p:cNvCxnSpPr/>
          <p:nvPr/>
        </p:nvCxnSpPr>
        <p:spPr>
          <a:xfrm>
            <a:off x="704700" y="3600000"/>
            <a:ext cx="332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4"/>
          <p:cNvSpPr txBox="1"/>
          <p:nvPr>
            <p:ph idx="4294967295" type="title"/>
          </p:nvPr>
        </p:nvSpPr>
        <p:spPr>
          <a:xfrm>
            <a:off x="311700" y="521225"/>
            <a:ext cx="40845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30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" sz="3000">
                <a:latin typeface="Times New Roman"/>
                <a:ea typeface="Times New Roman"/>
                <a:cs typeface="Times New Roman"/>
                <a:sym typeface="Times New Roman"/>
              </a:rPr>
              <a:t>Findings</a:t>
            </a:r>
            <a:endParaRPr b="1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34"/>
          <p:cNvSpPr txBox="1"/>
          <p:nvPr>
            <p:ph idx="4294967295" type="body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Version of unity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High resolution pictures.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AR supported phone.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Fine 3d modelling.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Real time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scanning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Screen Shot 2015-10-15 at 9.01.57 PM.png" id="179" name="Google Shape;179;p34"/>
          <p:cNvPicPr preferRelativeResize="0"/>
          <p:nvPr/>
        </p:nvPicPr>
        <p:blipFill rotWithShape="1">
          <a:blip r:embed="rId3">
            <a:alphaModFix/>
          </a:blip>
          <a:srcRect b="0" l="30379" r="30379" t="0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6 at 4.59.24 PM.png" id="180" name="Google Shape;180;p34"/>
          <p:cNvPicPr preferRelativeResize="0"/>
          <p:nvPr/>
        </p:nvPicPr>
        <p:blipFill rotWithShape="1">
          <a:blip r:embed="rId4">
            <a:alphaModFix/>
          </a:blip>
          <a:srcRect b="606" l="9911" r="24877" t="13981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5 at 9.01.12 PM.png" id="181" name="Google Shape;181;p34"/>
          <p:cNvPicPr preferRelativeResize="0"/>
          <p:nvPr/>
        </p:nvPicPr>
        <p:blipFill rotWithShape="1">
          <a:blip r:embed="rId5">
            <a:alphaModFix/>
          </a:blip>
          <a:srcRect b="0" l="2180" r="2171" t="0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 rotWithShape="1">
          <a:blip r:embed="rId3">
            <a:alphaModFix/>
          </a:blip>
          <a:srcRect b="0" l="0" r="0" t="11323"/>
          <a:stretch/>
        </p:blipFill>
        <p:spPr>
          <a:xfrm>
            <a:off x="6810100" y="1906325"/>
            <a:ext cx="2006250" cy="299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5"/>
          <p:cNvPicPr preferRelativeResize="0"/>
          <p:nvPr/>
        </p:nvPicPr>
        <p:blipFill rotWithShape="1">
          <a:blip r:embed="rId4">
            <a:alphaModFix/>
          </a:blip>
          <a:srcRect b="13670" l="0" r="0" t="11585"/>
          <a:stretch/>
        </p:blipFill>
        <p:spPr>
          <a:xfrm>
            <a:off x="364063" y="286175"/>
            <a:ext cx="1910500" cy="285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5"/>
          <p:cNvPicPr preferRelativeResize="0"/>
          <p:nvPr/>
        </p:nvPicPr>
        <p:blipFill rotWithShape="1">
          <a:blip r:embed="rId5">
            <a:alphaModFix/>
          </a:blip>
          <a:srcRect b="14392" l="0" r="-1677" t="5473"/>
          <a:stretch/>
        </p:blipFill>
        <p:spPr>
          <a:xfrm rot="5400000">
            <a:off x="7073888" y="-196737"/>
            <a:ext cx="1478675" cy="233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34075" y="365937"/>
            <a:ext cx="2121347" cy="2828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25825" y="73300"/>
            <a:ext cx="1756987" cy="234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74650" y="3242679"/>
            <a:ext cx="3438650" cy="190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6"/>
          <p:cNvSpPr txBox="1"/>
          <p:nvPr>
            <p:ph type="title"/>
          </p:nvPr>
        </p:nvSpPr>
        <p:spPr>
          <a:xfrm>
            <a:off x="490250" y="745200"/>
            <a:ext cx="7715100" cy="24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Autism be </a:t>
            </a:r>
            <a:r>
              <a:rPr lang="en">
                <a:solidFill>
                  <a:srgbClr val="FF0000"/>
                </a:solidFill>
              </a:rPr>
              <a:t>Cured</a:t>
            </a:r>
            <a:r>
              <a:rPr lang="en"/>
              <a:t>?</a:t>
            </a:r>
            <a:endParaRPr sz="4800"/>
          </a:p>
        </p:txBody>
      </p:sp>
      <p:pic>
        <p:nvPicPr>
          <p:cNvPr id="197" name="Google Shape;19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1700" y="84150"/>
            <a:ext cx="904500" cy="12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3300" y="3014550"/>
            <a:ext cx="3721799" cy="178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8075" y="1026497"/>
            <a:ext cx="3389700" cy="3193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7"/>
          <p:cNvSpPr txBox="1"/>
          <p:nvPr/>
        </p:nvSpPr>
        <p:spPr>
          <a:xfrm>
            <a:off x="359675" y="299925"/>
            <a:ext cx="3690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2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Bug we faced:</a:t>
            </a:r>
            <a:endParaRPr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p37"/>
          <p:cNvSpPr txBox="1"/>
          <p:nvPr/>
        </p:nvSpPr>
        <p:spPr>
          <a:xfrm>
            <a:off x="510750" y="1409975"/>
            <a:ext cx="1956600" cy="3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Development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Unity 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Database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24292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Tracking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6" name="Google Shape;206;p37"/>
          <p:cNvSpPr txBox="1"/>
          <p:nvPr/>
        </p:nvSpPr>
        <p:spPr>
          <a:xfrm>
            <a:off x="2611325" y="1424350"/>
            <a:ext cx="2561100" cy="3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Implementation: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Stage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Acceptance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/>
          <p:nvPr/>
        </p:nvSpPr>
        <p:spPr>
          <a:xfrm>
            <a:off x="955800" y="639900"/>
            <a:ext cx="2276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Plans</a:t>
            </a:r>
            <a:endParaRPr b="1"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2" name="Google Shape;212;p38"/>
          <p:cNvSpPr txBox="1"/>
          <p:nvPr/>
        </p:nvSpPr>
        <p:spPr>
          <a:xfrm>
            <a:off x="1101600" y="1709100"/>
            <a:ext cx="3750300" cy="22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Improving existing App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AR or VR for therapies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Tutorials for both trainer and parents.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app for recognizing dangers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 based task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3" name="Google Shape;21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5600" y="1019100"/>
            <a:ext cx="3987301" cy="2797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06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11700" y="84150"/>
            <a:ext cx="904500" cy="12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200" y="84150"/>
            <a:ext cx="1851750" cy="185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6"/>
          <p:cNvSpPr txBox="1"/>
          <p:nvPr/>
        </p:nvSpPr>
        <p:spPr>
          <a:xfrm>
            <a:off x="4374900" y="3894450"/>
            <a:ext cx="4641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400">
                <a:solidFill>
                  <a:srgbClr val="FF9900"/>
                </a:solidFill>
                <a:latin typeface="Proxima Nova"/>
                <a:ea typeface="Proxima Nova"/>
                <a:cs typeface="Proxima Nova"/>
                <a:sym typeface="Proxima Nova"/>
              </a:rPr>
              <a:t>MOTIVATION</a:t>
            </a:r>
            <a:r>
              <a:rPr b="1" lang="en" sz="5400">
                <a:solidFill>
                  <a:srgbClr val="FF990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b="1" sz="5400">
              <a:solidFill>
                <a:srgbClr val="FF99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1" name="Google Shape;121;p27"/>
          <p:cNvGraphicFramePr/>
          <p:nvPr/>
        </p:nvGraphicFramePr>
        <p:xfrm>
          <a:off x="372600" y="115260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{520E61A4-AA6D-4563-B626-5BEF6226080B}</a:tableStyleId>
              </a:tblPr>
              <a:tblGrid>
                <a:gridCol w="839200"/>
                <a:gridCol w="720800"/>
                <a:gridCol w="957600"/>
                <a:gridCol w="1107025"/>
              </a:tblGrid>
              <a:tr h="375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chemeClr val="lt1"/>
                          </a:solidFill>
                        </a:rPr>
                        <a:t>Surveillance Year</a:t>
                      </a:r>
                      <a:endParaRPr b="1"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b">
                    <a:lnT cap="flat" cmpd="sng" w="9525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6418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chemeClr val="lt1"/>
                          </a:solidFill>
                        </a:rPr>
                        <a:t>Birth Year</a:t>
                      </a:r>
                      <a:endParaRPr b="1"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b">
                    <a:lnT cap="flat" cmpd="sng" w="9525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6418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chemeClr val="lt1"/>
                          </a:solidFill>
                        </a:rPr>
                        <a:t>Number of ADDM Sites Reporting</a:t>
                      </a:r>
                      <a:endParaRPr b="1"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b">
                    <a:lnT cap="flat" cmpd="sng" w="9525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6418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chemeClr val="lt1"/>
                          </a:solidFill>
                        </a:rPr>
                        <a:t>This is about 1 in X children…</a:t>
                      </a:r>
                      <a:endParaRPr b="1" sz="7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b">
                    <a:lnT cap="flat" cmpd="sng" w="9525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6418F"/>
                    </a:solidFill>
                  </a:tcPr>
                </a:tc>
              </a:tr>
              <a:tr h="369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2000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1992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6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 in 150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rgbClr val="26418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2002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1994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14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 in 150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2004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1996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8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 in 125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2006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1998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11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 in 110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2008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2000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14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 in 88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2010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2002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11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 in 68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2012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2004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11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 in 69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2014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2006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11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 in 59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8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2016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2008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11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</a:rPr>
                        <a:t>1 in 54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DEE2E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122" name="Google Shape;122;p27"/>
          <p:cNvSpPr txBox="1"/>
          <p:nvPr/>
        </p:nvSpPr>
        <p:spPr>
          <a:xfrm>
            <a:off x="372613" y="639900"/>
            <a:ext cx="3624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100"/>
              </a:spcBef>
              <a:spcAft>
                <a:spcPts val="200"/>
              </a:spcAft>
              <a:buNone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Prevalence of Autism Spectrum Disorder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27"/>
          <p:cNvSpPr txBox="1"/>
          <p:nvPr/>
        </p:nvSpPr>
        <p:spPr>
          <a:xfrm>
            <a:off x="372600" y="145800"/>
            <a:ext cx="744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WORLDWIDE </a:t>
            </a:r>
            <a:r>
              <a:rPr b="1" lang="e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AUTISM PREVALENCE</a:t>
            </a:r>
            <a:r>
              <a:rPr b="1" lang="e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STATISTICS:</a:t>
            </a:r>
            <a:endParaRPr b="1" sz="20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4" name="Google Shape;1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0125" y="1482450"/>
            <a:ext cx="5034276" cy="296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/>
          <p:nvPr/>
        </p:nvSpPr>
        <p:spPr>
          <a:xfrm>
            <a:off x="291600" y="218700"/>
            <a:ext cx="558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AUTISM PREVALENCE IN BANGLADESH</a:t>
            </a:r>
            <a:endParaRPr b="1" sz="20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0" name="Google Shape;130;p28"/>
          <p:cNvSpPr txBox="1"/>
          <p:nvPr/>
        </p:nvSpPr>
        <p:spPr>
          <a:xfrm>
            <a:off x="291600" y="1158300"/>
            <a:ext cx="5184000" cy="33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In 2013, Dhaka Shishu Hospital conducted a survey that reported autism prevalence to be 17 per 10,000 children aged below nine.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revalence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of ASD was found to be ranging from 0.15–0.8% in Bangladesh.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The rural prevalence was 14 per 10,000, whereas 25 children per 10,000 were diagnosed in urban areas.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1" name="Google Shape;13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2750" y="2420961"/>
            <a:ext cx="3137700" cy="2277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7000" y="273875"/>
            <a:ext cx="3349201" cy="190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490250" y="1441800"/>
            <a:ext cx="3211500" cy="31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Identifying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Awareness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Skilled professionals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Resources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Acceptance</a:t>
            </a:r>
            <a:r>
              <a:rPr lang="en" sz="2000"/>
              <a:t> </a:t>
            </a:r>
            <a:endParaRPr sz="2000"/>
          </a:p>
        </p:txBody>
      </p:sp>
      <p:sp>
        <p:nvSpPr>
          <p:cNvPr id="138" name="Google Shape;138;p29"/>
          <p:cNvSpPr txBox="1"/>
          <p:nvPr/>
        </p:nvSpPr>
        <p:spPr>
          <a:xfrm>
            <a:off x="490250" y="745200"/>
            <a:ext cx="7310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Times New Roman"/>
                <a:ea typeface="Times New Roman"/>
                <a:cs typeface="Times New Roman"/>
                <a:sym typeface="Times New Roman"/>
              </a:rPr>
              <a:t>WHAT ARE THE BIGGEST CHALLENGES?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9" name="Google Shape;13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500" y="1741500"/>
            <a:ext cx="4615500" cy="273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>
            <p:ph type="title"/>
          </p:nvPr>
        </p:nvSpPr>
        <p:spPr>
          <a:xfrm>
            <a:off x="490250" y="1441800"/>
            <a:ext cx="3211500" cy="31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Identifying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Awareness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Skilled professionals</a:t>
            </a:r>
            <a:endParaRPr sz="20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Resources</a:t>
            </a:r>
            <a:endParaRPr sz="20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Acceptance</a:t>
            </a:r>
            <a:r>
              <a:rPr lang="en" sz="2000"/>
              <a:t> </a:t>
            </a:r>
            <a:endParaRPr sz="2000"/>
          </a:p>
        </p:txBody>
      </p:sp>
      <p:sp>
        <p:nvSpPr>
          <p:cNvPr id="145" name="Google Shape;145;p30"/>
          <p:cNvSpPr txBox="1"/>
          <p:nvPr/>
        </p:nvSpPr>
        <p:spPr>
          <a:xfrm>
            <a:off x="490250" y="745200"/>
            <a:ext cx="7310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Times New Roman"/>
                <a:ea typeface="Times New Roman"/>
                <a:cs typeface="Times New Roman"/>
                <a:sym typeface="Times New Roman"/>
              </a:rPr>
              <a:t>WHAT ARE THE BIGGEST CHALLENGES?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6" name="Google Shape;14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500" y="1741500"/>
            <a:ext cx="4615500" cy="273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Times New Roman"/>
                <a:ea typeface="Times New Roman"/>
                <a:cs typeface="Times New Roman"/>
                <a:sym typeface="Times New Roman"/>
              </a:rPr>
              <a:t>Our Aim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31"/>
          <p:cNvSpPr txBox="1"/>
          <p:nvPr>
            <p:ph idx="1" type="body"/>
          </p:nvPr>
        </p:nvSpPr>
        <p:spPr>
          <a:xfrm>
            <a:off x="311700" y="1125900"/>
            <a:ext cx="85206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571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aim of the project is to help children with ASD, to hear and  recognize objects &amp; environment via smartphones or tablets.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571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571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571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53" name="Google Shape;1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6293" y="2070988"/>
            <a:ext cx="2157415" cy="234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9500" y="2395650"/>
            <a:ext cx="1696799" cy="169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1"/>
          <p:cNvSpPr txBox="1"/>
          <p:nvPr/>
        </p:nvSpPr>
        <p:spPr>
          <a:xfrm>
            <a:off x="324000" y="2413800"/>
            <a:ext cx="39204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Using phone to train them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Supporting resources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Digitalize learning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2"/>
          <p:cNvSpPr txBox="1"/>
          <p:nvPr>
            <p:ph type="title"/>
          </p:nvPr>
        </p:nvSpPr>
        <p:spPr>
          <a:xfrm>
            <a:off x="274700" y="245450"/>
            <a:ext cx="4045200" cy="147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How the App works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32"/>
          <p:cNvSpPr txBox="1"/>
          <p:nvPr>
            <p:ph idx="2" type="body"/>
          </p:nvPr>
        </p:nvSpPr>
        <p:spPr>
          <a:xfrm>
            <a:off x="274700" y="2167625"/>
            <a:ext cx="4045200" cy="25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create a gameobject in unity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integrate the image tracking script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update the database from image tracking manager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generate the app for android/ios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2" name="Google Shape;1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2100" y="619550"/>
            <a:ext cx="2251675" cy="306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5963" y="3082575"/>
            <a:ext cx="2251675" cy="202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4175" y="174950"/>
            <a:ext cx="2115252" cy="278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/>
          <p:nvPr>
            <p:ph type="title"/>
          </p:nvPr>
        </p:nvSpPr>
        <p:spPr>
          <a:xfrm>
            <a:off x="265500" y="1205825"/>
            <a:ext cx="4045200" cy="121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33"/>
          <p:cNvSpPr txBox="1"/>
          <p:nvPr>
            <p:ph idx="1" type="subTitle"/>
          </p:nvPr>
        </p:nvSpPr>
        <p:spPr>
          <a:xfrm>
            <a:off x="265500" y="2571750"/>
            <a:ext cx="4045200" cy="15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A short video has taken from both of our houses </a:t>
            </a: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separately</a:t>
            </a: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1" name="Google Shape;171;p3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33" title="final video_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